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0" y="2823386"/>
            <a:ext cx="12192000" cy="1086278"/>
            <a:chOff x="-946959" y="3029865"/>
            <a:chExt cx="13138959" cy="1170650"/>
          </a:xfrm>
        </p:grpSpPr>
        <p:grpSp>
          <p:nvGrpSpPr>
            <p:cNvPr id="33" name="组合 32"/>
            <p:cNvGrpSpPr/>
            <p:nvPr/>
          </p:nvGrpSpPr>
          <p:grpSpPr>
            <a:xfrm>
              <a:off x="3467100" y="3035902"/>
              <a:ext cx="8724900" cy="1158577"/>
              <a:chOff x="-5498257" y="321731"/>
              <a:chExt cx="23188510" cy="3079194"/>
            </a:xfrm>
          </p:grpSpPr>
          <p:pic>
            <p:nvPicPr>
              <p:cNvPr id="36" name="图片 35"/>
              <p:cNvPicPr>
                <a:picLocks noChangeAspect="1"/>
              </p:cNvPicPr>
              <p:nvPr/>
            </p:nvPicPr>
            <p:blipFill rotWithShape="1">
              <a:blip r:embed="rId2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r="-3"/>
              <a:stretch>
                <a:fillRect/>
              </a:stretch>
            </p:blipFill>
            <p:spPr>
              <a:xfrm>
                <a:off x="6141719" y="321731"/>
                <a:ext cx="5728547" cy="3079194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>
                <a:picLocks noChangeAspect="1"/>
              </p:cNvPicPr>
              <p:nvPr/>
            </p:nvPicPr>
            <p:blipFill rotWithShape="1">
              <a:blip r:embed="rId3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r="-3"/>
              <a:stretch>
                <a:fillRect/>
              </a:stretch>
            </p:blipFill>
            <p:spPr>
              <a:xfrm>
                <a:off x="321731" y="321731"/>
                <a:ext cx="5728548" cy="3079194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4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r="-3"/>
              <a:stretch>
                <a:fillRect/>
              </a:stretch>
            </p:blipFill>
            <p:spPr>
              <a:xfrm>
                <a:off x="-5498257" y="337773"/>
                <a:ext cx="5728548" cy="3047107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5" cstate="email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r="-3"/>
              <a:stretch>
                <a:fillRect/>
              </a:stretch>
            </p:blipFill>
            <p:spPr>
              <a:xfrm>
                <a:off x="11961706" y="337774"/>
                <a:ext cx="5728547" cy="3047107"/>
              </a:xfrm>
              <a:prstGeom prst="rect">
                <a:avLst/>
              </a:prstGeom>
            </p:spPr>
          </p:pic>
        </p:grpSp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-3"/>
            <a:stretch>
              <a:fillRect/>
            </a:stretch>
          </p:blipFill>
          <p:spPr>
            <a:xfrm flipH="1">
              <a:off x="1277273" y="3029865"/>
              <a:ext cx="2155421" cy="1158577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3" cstate="email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r="-3"/>
            <a:stretch>
              <a:fillRect/>
            </a:stretch>
          </p:blipFill>
          <p:spPr>
            <a:xfrm>
              <a:off x="-946959" y="3041938"/>
              <a:ext cx="2155421" cy="115857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7976" y="3976373"/>
            <a:ext cx="10575824" cy="1256061"/>
          </a:xfrm>
        </p:spPr>
        <p:txBody>
          <a:bodyPr anchor="b">
            <a:normAutofit/>
          </a:bodyPr>
          <a:lstStyle>
            <a:lvl1pPr algn="r">
              <a:defRPr sz="5400"/>
            </a:lvl1pPr>
          </a:lstStyle>
          <a:p>
            <a:r>
              <a:rPr lang="zh-CN" altLang="en-US" dirty="0"/>
              <a:t>单击此处编辑标题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77976" y="5302433"/>
            <a:ext cx="10575824" cy="715595"/>
          </a:xfrm>
        </p:spPr>
        <p:txBody>
          <a:bodyPr>
            <a:normAutofit/>
          </a:bodyPr>
          <a:lstStyle>
            <a:lvl1pPr marL="0" indent="0" algn="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单击以编辑副标题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>
            <a:off x="973394" y="1424284"/>
            <a:ext cx="3179506" cy="1"/>
          </a:xfrm>
          <a:prstGeom prst="line">
            <a:avLst/>
          </a:prstGeom>
          <a:noFill/>
          <a:ln w="28575">
            <a:solidFill>
              <a:srgbClr val="40404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20"/>
          <p:cNvCxnSpPr>
            <a:cxnSpLocks noChangeShapeType="1"/>
          </p:cNvCxnSpPr>
          <p:nvPr/>
        </p:nvCxnSpPr>
        <p:spPr bwMode="auto">
          <a:xfrm>
            <a:off x="973394" y="1424284"/>
            <a:ext cx="3179506" cy="1"/>
          </a:xfrm>
          <a:prstGeom prst="line">
            <a:avLst/>
          </a:prstGeom>
          <a:noFill/>
          <a:ln w="28575">
            <a:solidFill>
              <a:srgbClr val="40404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098156" y="365125"/>
            <a:ext cx="1255643" cy="5811838"/>
          </a:xfrm>
        </p:spPr>
        <p:txBody>
          <a:bodyPr vert="eaVert"/>
          <a:lstStyle/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090991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hyperlink" Target="file:///D:\&#25945;&#23398;&#30740;&#31350;\&#35838;&#31243;&#24314;&#35774;\2017&#24180;\&#37325;&#28857;&#35838;&#31243;\2017&#24180;&#37325;&#28857;&#35838;&#31243;&#25945;&#23398;&#22823;&#32434;\&#35838;&#31243;&#25945;&#23398;&#22823;&#32434;&#23457;&#26680;&#21442;&#32771;&#26448;&#26009;\&#19987;&#19994;&#35838;&#31243;&#25945;&#23398;&#22823;&#32434;&#27169;&#26495;.docx" TargetMode="External"/><Relationship Id="rId1" Type="http://schemas.openxmlformats.org/officeDocument/2006/relationships/hyperlink" Target="file:///D:\&#25945;&#23398;&#30740;&#31350;\&#35838;&#31243;&#24314;&#35774;\2017&#24180;\&#35838;&#31243;&#35838;&#31243;&#25945;&#23398;&#22823;&#32434;&#23457;&#26680;&#28165;&#21333;.xls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95781" y="1377318"/>
            <a:ext cx="10575824" cy="1256061"/>
          </a:xfrm>
        </p:spPr>
        <p:txBody>
          <a:bodyPr>
            <a:normAutofit/>
          </a:bodyPr>
          <a:p>
            <a:r>
              <a:rPr lang="zh-CN" altLang="en-US" sz="4400"/>
              <a:t>课程矩阵及课程教学大纲存在问题分析</a:t>
            </a:r>
            <a:endParaRPr lang="zh-CN" altLang="en-US" sz="44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95781" y="4459153"/>
            <a:ext cx="10575824" cy="715595"/>
          </a:xfrm>
        </p:spPr>
        <p:txBody>
          <a:bodyPr/>
          <a:p>
            <a:r>
              <a:rPr lang="zh-CN" altLang="en-US"/>
              <a:t>教务处   朱霞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一、课程矩阵图的制作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1.</a:t>
            </a:r>
            <a:r>
              <a:rPr lang="zh-CN" altLang="en-US"/>
              <a:t>目前课程中存在的一些问题分析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课程矩阵图的版本问题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sym typeface="+mn-ea"/>
              </a:rPr>
              <a:t>1.</a:t>
            </a:r>
            <a:r>
              <a:rPr lang="zh-CN" altLang="en-US">
                <a:sym typeface="+mn-ea"/>
              </a:rPr>
              <a:t>目前课程中存在的问题分析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）部分专业未提交课程矩阵图，尤其是</a:t>
            </a:r>
            <a:r>
              <a:rPr lang="en-US" altLang="zh-CN">
                <a:sym typeface="+mn-ea"/>
              </a:rPr>
              <a:t>2017</a:t>
            </a:r>
            <a:r>
              <a:rPr lang="zh-CN" altLang="en-US">
                <a:sym typeface="+mn-ea"/>
              </a:rPr>
              <a:t>级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）课程矩阵图中确实缺少部分课程信息</a:t>
            </a:r>
            <a:endParaRPr lang="zh-CN" altLang="en-US">
              <a:sym typeface="+mn-ea"/>
            </a:endParaRPr>
          </a:p>
          <a:p>
            <a:endParaRPr lang="zh-CN" altLang="en-US"/>
          </a:p>
          <a:p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）课程矩阵图中课程信息与人才培养计划中的课程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>
                <a:sym typeface="+mn-ea"/>
              </a:rPr>
              <a:t>2.</a:t>
            </a:r>
            <a:r>
              <a:rPr lang="zh-CN" altLang="en-US">
                <a:sym typeface="+mn-ea"/>
              </a:rPr>
              <a:t>课程矩阵图的版本问题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1005"/>
            <a:ext cx="10515600" cy="4351338"/>
          </a:xfrm>
        </p:spPr>
        <p:txBody>
          <a:bodyPr/>
          <a:p>
            <a:pPr marL="0" indent="0">
              <a:buNone/>
            </a:pPr>
            <a:r>
              <a:rPr lang="en-US" altLang="zh-CN"/>
              <a:t>   </a:t>
            </a:r>
            <a:r>
              <a:rPr lang="zh-CN" altLang="en-US"/>
              <a:t>多数专业都采用详版的版本，少量专业采用简版版本；建议采用详版版本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采用详版的优点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</a:t>
            </a:r>
            <a:r>
              <a:rPr lang="zh-CN" altLang="en-US"/>
              <a:t>一步到位，省的日后还要进行二次改版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</a:t>
            </a:r>
            <a:r>
              <a:rPr lang="zh-CN" altLang="en-US"/>
              <a:t>可以实现教学大纲内容和课程矩阵匹配度高的原则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）系主任审核课程教学大纲时更容易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二、课程教学大纲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1.</a:t>
            </a:r>
            <a:r>
              <a:rPr lang="zh-CN" altLang="en-US"/>
              <a:t>重点课程和达标课程检查（课程教学大纲检查表）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/>
              <a:t> 组织</a:t>
            </a:r>
            <a:r>
              <a:rPr lang="en-US" altLang="zh-CN"/>
              <a:t>10</a:t>
            </a:r>
            <a:r>
              <a:rPr lang="zh-CN" altLang="en-US"/>
              <a:t>位评审专家对</a:t>
            </a:r>
            <a:r>
              <a:rPr lang="en-US" altLang="zh-CN"/>
              <a:t>111</a:t>
            </a:r>
            <a:r>
              <a:rPr lang="zh-CN" altLang="en-US"/>
              <a:t>门课程进行教学大纲的审核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教学大纲的采用的评分标准，</a:t>
            </a:r>
            <a:r>
              <a:rPr lang="en-US" altLang="zh-CN"/>
              <a:t>24</a:t>
            </a:r>
            <a:r>
              <a:rPr lang="zh-CN" altLang="en-US"/>
              <a:t>项内容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en-US"/>
            </a:br>
            <a:br>
              <a:rPr lang="en-US" altLang="zh-CN"/>
            </a:br>
            <a:r>
              <a:rPr lang="en-US" altLang="zh-CN">
                <a:sym typeface="+mn-ea"/>
              </a:rPr>
              <a:t>2.</a:t>
            </a:r>
            <a:r>
              <a:rPr lang="zh-CN" altLang="en-US">
                <a:sym typeface="+mn-ea"/>
              </a:rPr>
              <a:t>检查结果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sym typeface="+mn-ea"/>
              </a:rPr>
              <a:t>平均不符合项</a:t>
            </a:r>
            <a:r>
              <a:rPr lang="en-US" altLang="zh-CN">
                <a:sym typeface="+mn-ea"/>
              </a:rPr>
              <a:t>7</a:t>
            </a:r>
            <a:r>
              <a:rPr lang="zh-CN" altLang="en-US">
                <a:sym typeface="+mn-ea"/>
              </a:rPr>
              <a:t>项，最多的一门课程有</a:t>
            </a:r>
            <a:r>
              <a:rPr lang="en-US" altLang="zh-CN">
                <a:sym typeface="+mn-ea"/>
              </a:rPr>
              <a:t>22</a:t>
            </a:r>
            <a:r>
              <a:rPr lang="zh-CN" altLang="en-US">
                <a:sym typeface="+mn-ea"/>
              </a:rPr>
              <a:t>个不符合项。</a:t>
            </a:r>
            <a:endParaRPr lang="zh-CN" altLang="en-US">
              <a:sym typeface="+mn-ea"/>
            </a:endParaRPr>
          </a:p>
          <a:p>
            <a:endParaRPr lang="zh-CN" altLang="en-US"/>
          </a:p>
          <a:p>
            <a:r>
              <a:rPr lang="zh-CN" altLang="en-US"/>
              <a:t>新闻传播学院专业不符合项最少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3.</a:t>
            </a:r>
            <a:r>
              <a:rPr lang="zh-CN" altLang="en-US"/>
              <a:t>填写教学大纲中容易出现问题的几个点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>
                <a:hlinkClick r:id="rId1" tooltip="" action="ppaction://hlinkfile"/>
              </a:rPr>
              <a:t>（</a:t>
            </a:r>
            <a:r>
              <a:rPr lang="en-US" altLang="zh-CN">
                <a:hlinkClick r:id="rId1" tooltip="" action="ppaction://hlinkfile"/>
              </a:rPr>
              <a:t>1</a:t>
            </a:r>
            <a:r>
              <a:rPr lang="zh-CN" altLang="en-US">
                <a:hlinkClick r:id="rId1" tooltip="" action="ppaction://hlinkfile"/>
              </a:rPr>
              <a:t>）课程教学大纲审核清单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>
                <a:hlinkClick r:id="rId2" tooltip="" action="ppaction://hlinkfile"/>
              </a:rPr>
              <a:t>（</a:t>
            </a:r>
            <a:r>
              <a:rPr lang="en-US" altLang="zh-CN">
                <a:hlinkClick r:id="rId2" tooltip="" action="ppaction://hlinkfile"/>
              </a:rPr>
              <a:t>2</a:t>
            </a:r>
            <a:r>
              <a:rPr lang="zh-CN" altLang="en-US">
                <a:hlinkClick r:id="rId2" tooltip="" action="ppaction://hlinkfile"/>
              </a:rPr>
              <a:t>）专业课程教学大纲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560" y="1597660"/>
            <a:ext cx="10515600" cy="4351338"/>
          </a:xfrm>
        </p:spPr>
        <p:txBody>
          <a:bodyPr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64417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64417"/>
</p:tagLst>
</file>

<file path=ppt/tags/tag3.xml><?xml version="1.0" encoding="utf-8"?>
<p:tagLst xmlns:p="http://schemas.openxmlformats.org/presentationml/2006/main">
  <p:tag name="KSO_WM_TEMPLATE_CATEGORY" val="custom"/>
  <p:tag name="KSO_WM_TEMPLATE_INDEX" val="20164417"/>
  <p:tag name="KSO_WM_TAG_VERSION" val="1.0"/>
  <p:tag name="KSO_WM_BEAUTIFY_FLAG" val="#wm#"/>
  <p:tag name="KSO_WM_TEMPLATE_THUMBS_INDEX" val="1、2、3、4、5、6、7、8、9、10、11、12、13"/>
</p:tagLst>
</file>

<file path=ppt/tags/tag4.xml><?xml version="1.0" encoding="utf-8"?>
<p:tagLst xmlns:p="http://schemas.openxmlformats.org/presentationml/2006/main">
  <p:tag name="KSO_WM_TEMPLATE_CATEGORY" val="custom"/>
  <p:tag name="KSO_WM_TEMPLATE_INDEX" val="20164417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64417"/>
</p:tagLst>
</file>

<file path=ppt/theme/theme1.xml><?xml version="1.0" encoding="utf-8"?>
<a:theme xmlns:a="http://schemas.openxmlformats.org/drawingml/2006/main" name="Office Theme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</Words>
  <Application>WPS 演示</Application>
  <PresentationFormat>宽屏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黑体</vt:lpstr>
      <vt:lpstr>Wingdings 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juvg</dc:creator>
  <cp:lastModifiedBy>zhuxia</cp:lastModifiedBy>
  <cp:revision>2</cp:revision>
  <dcterms:created xsi:type="dcterms:W3CDTF">2015-05-05T08:02:00Z</dcterms:created>
  <dcterms:modified xsi:type="dcterms:W3CDTF">2018-03-21T08:33:29Z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